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72" r:id="rId5"/>
    <p:sldId id="258" r:id="rId6"/>
    <p:sldId id="273" r:id="rId7"/>
    <p:sldId id="259" r:id="rId8"/>
    <p:sldId id="260" r:id="rId9"/>
    <p:sldId id="261" r:id="rId10"/>
    <p:sldId id="262" r:id="rId11"/>
    <p:sldId id="263" r:id="rId12"/>
    <p:sldId id="274" r:id="rId13"/>
    <p:sldId id="265" r:id="rId14"/>
    <p:sldId id="275" r:id="rId15"/>
    <p:sldId id="266" r:id="rId16"/>
    <p:sldId id="270" r:id="rId17"/>
    <p:sldId id="276" r:id="rId18"/>
    <p:sldId id="267" r:id="rId19"/>
    <p:sldId id="268" r:id="rId20"/>
    <p:sldId id="269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55332D-01E9-415A-9FDD-E73D7BE460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1B1CE91-F290-45F6-8937-36F6AFB1C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A182110-3FD4-40BE-A081-8C6AE4A28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8F619-2DDA-4036-BC0F-449241E543E6}" type="datetimeFigureOut">
              <a:rPr lang="pt-BR" smtClean="0"/>
              <a:t>04/01/2022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235981B-ECD1-4EAD-8F3B-7F88E062E7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B2FAF60-1599-4239-94C1-FB054CF61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6A5D4-C66B-4BD6-9563-016CD49222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2846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967BE9-53A6-4BC4-B8CA-A598C53EB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2402494-B9D6-4338-A3E7-6243730B1A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5B7CF19-87D6-42E4-B611-B6C0DB2FC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8F619-2DDA-4036-BC0F-449241E543E6}" type="datetimeFigureOut">
              <a:rPr lang="pt-BR" smtClean="0"/>
              <a:t>04/01/2022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C7EC761-F7AF-4B1D-A647-B0D1F6760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2F78A2D-A583-426E-81AC-B7BF6D040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6A5D4-C66B-4BD6-9563-016CD49222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2252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ACDC113-065A-4C74-86BC-2A95DE4BAC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819F28B-D936-43D6-9267-F77EC94A6C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23F47DE-2DA1-480D-ACAD-4CE37EA7D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8F619-2DDA-4036-BC0F-449241E543E6}" type="datetimeFigureOut">
              <a:rPr lang="pt-BR" smtClean="0"/>
              <a:t>04/01/2022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250807-C5E5-4F1E-BE93-24BB383DCE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E8EF9E-50CC-41B6-A171-E63599C52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6A5D4-C66B-4BD6-9563-016CD49222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73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EFD976-E330-41E5-A7AB-E8D0EE3E5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044FCC-9FCD-48C0-B011-35AA12220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9C2C885-49D0-4739-97CD-E34685743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8F619-2DDA-4036-BC0F-449241E543E6}" type="datetimeFigureOut">
              <a:rPr lang="pt-BR" smtClean="0"/>
              <a:t>04/01/2022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7711459-330B-4B7A-999C-19EB13317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39C6F8-7818-4158-A6FF-CDAE2B817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6A5D4-C66B-4BD6-9563-016CD49222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64659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F8C60F-6B7A-427D-B879-99B4E44A9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02BBA9D-6D91-4FC7-9D01-A14D00EFBD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ECE2AF-E1EC-4A92-9238-CF9E46C39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8F619-2DDA-4036-BC0F-449241E543E6}" type="datetimeFigureOut">
              <a:rPr lang="pt-BR" smtClean="0"/>
              <a:t>04/01/2022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1A3C6FE-9F85-4166-9E24-D9DAB1621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C5364DF-6E15-4808-86DA-C43EE1AE1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6A5D4-C66B-4BD6-9563-016CD49222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5162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5B8CD2-0424-4CD7-9031-2504FFBBC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1B53AFB-4CCC-45E3-9C47-7A436CB1D0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A790C1C-6B40-48C8-93C2-B369FB5264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385C108-9587-404D-AFDB-E3CEE286B1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8F619-2DDA-4036-BC0F-449241E543E6}" type="datetimeFigureOut">
              <a:rPr lang="pt-BR" smtClean="0"/>
              <a:t>04/01/2022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1FF3313-5EE0-4961-BB17-1CE98EAE8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AA2438-D493-46C5-90F5-349B8D5E5B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6A5D4-C66B-4BD6-9563-016CD49222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7529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8080E6-47C5-4851-A2FB-3E093410A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C54DD3A-CE53-45EA-9054-860B1DE58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81529D7-25C6-4B00-96CB-D7215C6A20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43B3833-74C7-48DA-8491-B19FB089C3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2C500F6-43D0-4B70-9E4E-0167BDC0D4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9B54CAEF-36EA-4E7B-8E43-5107E21F9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8F619-2DDA-4036-BC0F-449241E543E6}" type="datetimeFigureOut">
              <a:rPr lang="pt-BR" smtClean="0"/>
              <a:t>04/01/2022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AD5FA44-6FA9-4009-B6A0-757D79D98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AFA1A8F-F784-4BF0-8EA7-3D647ACAF1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6A5D4-C66B-4BD6-9563-016CD49222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3709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464A70-C88F-41BE-AAD8-B523B75F1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35EC601-1022-493D-A626-4CAEE01D8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8F619-2DDA-4036-BC0F-449241E543E6}" type="datetimeFigureOut">
              <a:rPr lang="pt-BR" smtClean="0"/>
              <a:t>04/01/2022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9678741-8749-42E4-B46F-A964FD55B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9726B66-5B51-4999-9FCF-28A1D8727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6A5D4-C66B-4BD6-9563-016CD49222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9992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E4F34D75-FEAD-47DA-B934-E81F2B897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8F619-2DDA-4036-BC0F-449241E543E6}" type="datetimeFigureOut">
              <a:rPr lang="pt-BR" smtClean="0"/>
              <a:t>04/01/2022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0AF2FDA-079C-4202-AED3-380208F803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AD1860B-7381-4D24-9B9D-15AC57B74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6A5D4-C66B-4BD6-9563-016CD49222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4246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F0C889-555F-4F86-ACE3-A6463A603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3E6907-B1A3-418D-A067-F490CFCFD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0131722-1307-4282-8118-5390880943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7920463-96E6-48DF-AFDF-61D303D96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8F619-2DDA-4036-BC0F-449241E543E6}" type="datetimeFigureOut">
              <a:rPr lang="pt-BR" smtClean="0"/>
              <a:t>04/01/2022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DA2C212-0304-40EA-8E5B-807E3DBEB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7BCA6C1-038B-479C-B931-FE164E2E5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6A5D4-C66B-4BD6-9563-016CD49222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0050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6CC77F-1D07-422E-A75D-B2AFCFA6A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B3A526C2-6CE0-4282-AA35-B29EAB2452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2EC5E70-7B9E-4E78-ADEB-251D0728E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DC5EFD7-C2F5-49DE-9803-D7C86AA44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8F619-2DDA-4036-BC0F-449241E543E6}" type="datetimeFigureOut">
              <a:rPr lang="pt-BR" smtClean="0"/>
              <a:t>04/01/2022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073005A-C191-498B-BEDF-487723ED0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DD81A59-C700-4764-BB63-FB46182A8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86A5D4-C66B-4BD6-9563-016CD49222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79974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ACA0D7A6-8828-4B59-B549-C9CD4D3DE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46F9160-F488-467A-8E7A-BDFBDC586E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963A2DB-EC4E-460B-BB80-95C9E1C88F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8F619-2DDA-4036-BC0F-449241E543E6}" type="datetimeFigureOut">
              <a:rPr lang="pt-BR" smtClean="0"/>
              <a:t>04/01/2022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51CF136-F7FF-4654-BDEA-9E8F67B02E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68D48B0-2546-44C7-8070-261C146E42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86A5D4-C66B-4BD6-9563-016CD492229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3119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ela fé - Universal.org - Portal Oficial da Igreja Universal do Reino de  Deus - Universal.org – Portal Oficial da Igreja Universal do Reino de Deus">
            <a:extLst>
              <a:ext uri="{FF2B5EF4-FFF2-40B4-BE49-F238E27FC236}">
                <a16:creationId xmlns:a16="http://schemas.microsoft.com/office/drawing/2014/main" id="{72F06AC9-178D-4A88-937B-D87E9F596C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21" t="9091" r="5404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2E46DA9-BE1C-4FEC-8457-548222E25A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2478087"/>
          </a:xfrm>
        </p:spPr>
        <p:txBody>
          <a:bodyPr anchor="b">
            <a:normAutofit fontScale="90000"/>
          </a:bodyPr>
          <a:lstStyle/>
          <a:p>
            <a:pPr algn="l"/>
            <a:br>
              <a:rPr lang="pt-BR" sz="4800" dirty="0"/>
            </a:br>
            <a:br>
              <a:rPr lang="pt-BR" sz="4800" dirty="0"/>
            </a:br>
            <a:br>
              <a:rPr lang="pt-BR" sz="4800" dirty="0"/>
            </a:br>
            <a:br>
              <a:rPr lang="pt-BR" sz="4800" dirty="0"/>
            </a:br>
            <a:endParaRPr lang="pt-BR" sz="48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22B89D6-3CBE-464F-BB09-97F382352EFE}"/>
              </a:ext>
            </a:extLst>
          </p:cNvPr>
          <p:cNvSpPr txBox="1"/>
          <p:nvPr/>
        </p:nvSpPr>
        <p:spPr>
          <a:xfrm>
            <a:off x="517050" y="2074926"/>
            <a:ext cx="580385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500" dirty="0">
                <a:latin typeface="Bahnschrift Condensed" panose="020B0502040204020203" pitchFamily="34" charset="0"/>
              </a:rPr>
              <a:t>Objetivo  da Fé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AF73BA2-1390-41A1-A7AA-02FB4EBA6737}"/>
              </a:ext>
            </a:extLst>
          </p:cNvPr>
          <p:cNvSpPr txBox="1"/>
          <p:nvPr/>
        </p:nvSpPr>
        <p:spPr>
          <a:xfrm>
            <a:off x="107475" y="6156025"/>
            <a:ext cx="35872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/>
              <a:t>Marcone S. De Brito</a:t>
            </a:r>
          </a:p>
        </p:txBody>
      </p:sp>
    </p:spTree>
    <p:extLst>
      <p:ext uri="{BB962C8B-B14F-4D97-AF65-F5344CB8AC3E}">
        <p14:creationId xmlns:p14="http://schemas.microsoft.com/office/powerpoint/2010/main" val="4270545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AB4AC7-7F37-40A4-89A4-9A5CF455E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745854" cy="1325563"/>
          </a:xfrm>
        </p:spPr>
        <p:txBody>
          <a:bodyPr>
            <a:normAutofit/>
          </a:bodyPr>
          <a:lstStyle/>
          <a:p>
            <a:r>
              <a:rPr lang="pt-BR" sz="3500" dirty="0"/>
              <a:t>E.S.E  capítulo XIX  Item 4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63A9DD5-ED33-4B60-A955-FAB4C3246F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8272" y="1331651"/>
            <a:ext cx="11230252" cy="3826276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BR" sz="3500" b="1" dirty="0"/>
              <a:t>	Cumpre não confundir a fé com a presunção. A verdadeira fé se conjuga à humildade; aquele que a possui deposita mais confiança em Deus do que em si próprio, por saber que, simples instrumento da vontade divina, nada pode sem Deus. Por essa razão é que os bons Espíritos lhe vêm em auxílio. A presunção é menos fé do que orgulho, e o orgulho é sempre castigado, cedo ou tarde, pela decepção e pelos malogros que lhe são infligidos.</a:t>
            </a:r>
          </a:p>
        </p:txBody>
      </p:sp>
    </p:spTree>
    <p:extLst>
      <p:ext uri="{BB962C8B-B14F-4D97-AF65-F5344CB8AC3E}">
        <p14:creationId xmlns:p14="http://schemas.microsoft.com/office/powerpoint/2010/main" val="31364602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7" name="Rectangle 136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>
            <a:extLst>
              <a:ext uri="{FF2B5EF4-FFF2-40B4-BE49-F238E27FC236}">
                <a16:creationId xmlns:a16="http://schemas.microsoft.com/office/drawing/2014/main" id="{676D6CDF-C512-4739-B158-55EE955E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503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6907ED-D843-4CA6-BA72-EE8FFF3F7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3" y="670559"/>
            <a:ext cx="4683321" cy="2148841"/>
          </a:xfrm>
        </p:spPr>
        <p:txBody>
          <a:bodyPr anchor="t">
            <a:normAutofit/>
          </a:bodyPr>
          <a:lstStyle/>
          <a:p>
            <a:r>
              <a:rPr lang="pt-BR" dirty="0"/>
              <a:t>E.S.E  capítulo XIX  Item 6</a:t>
            </a:r>
          </a:p>
        </p:txBody>
      </p:sp>
      <p:pic>
        <p:nvPicPr>
          <p:cNvPr id="1028" name="Picture 4" descr="Blog - Fé e Razão: asas que elevam o nosso espírito para Deus">
            <a:extLst>
              <a:ext uri="{FF2B5EF4-FFF2-40B4-BE49-F238E27FC236}">
                <a16:creationId xmlns:a16="http://schemas.microsoft.com/office/drawing/2014/main" id="{59026728-F55D-4EC9-9E4B-DB4D918E13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31" b="2"/>
          <a:stretch/>
        </p:blipFill>
        <p:spPr bwMode="auto">
          <a:xfrm>
            <a:off x="1" y="3105151"/>
            <a:ext cx="6448424" cy="3752849"/>
          </a:xfrm>
          <a:custGeom>
            <a:avLst/>
            <a:gdLst/>
            <a:ahLst/>
            <a:cxnLst/>
            <a:rect l="l" t="t" r="r" b="b"/>
            <a:pathLst>
              <a:path w="6448424" h="3752849">
                <a:moveTo>
                  <a:pt x="0" y="0"/>
                </a:moveTo>
                <a:lnTo>
                  <a:pt x="137978" y="22215"/>
                </a:lnTo>
                <a:cubicBezTo>
                  <a:pt x="196046" y="32277"/>
                  <a:pt x="252469" y="42437"/>
                  <a:pt x="295660" y="49771"/>
                </a:cubicBezTo>
                <a:cubicBezTo>
                  <a:pt x="364885" y="66610"/>
                  <a:pt x="403214" y="32071"/>
                  <a:pt x="456941" y="65635"/>
                </a:cubicBezTo>
                <a:cubicBezTo>
                  <a:pt x="529612" y="69090"/>
                  <a:pt x="662508" y="71245"/>
                  <a:pt x="731691" y="70501"/>
                </a:cubicBezTo>
                <a:cubicBezTo>
                  <a:pt x="768741" y="62400"/>
                  <a:pt x="808263" y="64633"/>
                  <a:pt x="841820" y="61171"/>
                </a:cubicBezTo>
                <a:cubicBezTo>
                  <a:pt x="958973" y="43639"/>
                  <a:pt x="1009730" y="45863"/>
                  <a:pt x="1068219" y="39136"/>
                </a:cubicBezTo>
                <a:cubicBezTo>
                  <a:pt x="1104329" y="33447"/>
                  <a:pt x="1156536" y="44203"/>
                  <a:pt x="1174190" y="38808"/>
                </a:cubicBezTo>
                <a:cubicBezTo>
                  <a:pt x="1188943" y="36385"/>
                  <a:pt x="1213832" y="14880"/>
                  <a:pt x="1225923" y="34507"/>
                </a:cubicBezTo>
                <a:cubicBezTo>
                  <a:pt x="1305283" y="8501"/>
                  <a:pt x="1319617" y="30839"/>
                  <a:pt x="1385617" y="18003"/>
                </a:cubicBezTo>
                <a:cubicBezTo>
                  <a:pt x="1461876" y="-26747"/>
                  <a:pt x="1519510" y="56342"/>
                  <a:pt x="1563967" y="4638"/>
                </a:cubicBezTo>
                <a:lnTo>
                  <a:pt x="1676634" y="10582"/>
                </a:lnTo>
                <a:lnTo>
                  <a:pt x="1769429" y="20265"/>
                </a:lnTo>
                <a:cubicBezTo>
                  <a:pt x="1790625" y="23534"/>
                  <a:pt x="1880369" y="18448"/>
                  <a:pt x="1900584" y="27732"/>
                </a:cubicBezTo>
                <a:cubicBezTo>
                  <a:pt x="2072430" y="22762"/>
                  <a:pt x="2014935" y="5831"/>
                  <a:pt x="2127041" y="22101"/>
                </a:cubicBezTo>
                <a:cubicBezTo>
                  <a:pt x="2168847" y="65820"/>
                  <a:pt x="2153052" y="28773"/>
                  <a:pt x="2211644" y="44507"/>
                </a:cubicBezTo>
                <a:cubicBezTo>
                  <a:pt x="2211201" y="9921"/>
                  <a:pt x="2277596" y="73686"/>
                  <a:pt x="2299605" y="38004"/>
                </a:cubicBezTo>
                <a:cubicBezTo>
                  <a:pt x="2309570" y="41997"/>
                  <a:pt x="2318531" y="46991"/>
                  <a:pt x="2327359" y="52270"/>
                </a:cubicBezTo>
                <a:lnTo>
                  <a:pt x="2331995" y="55017"/>
                </a:lnTo>
                <a:lnTo>
                  <a:pt x="2353777" y="59755"/>
                </a:lnTo>
                <a:lnTo>
                  <a:pt x="2355893" y="68914"/>
                </a:lnTo>
                <a:lnTo>
                  <a:pt x="2385794" y="81650"/>
                </a:lnTo>
                <a:cubicBezTo>
                  <a:pt x="2397613" y="85211"/>
                  <a:pt x="2411061" y="87627"/>
                  <a:pt x="2427010" y="88184"/>
                </a:cubicBezTo>
                <a:cubicBezTo>
                  <a:pt x="2486314" y="76422"/>
                  <a:pt x="2553170" y="126870"/>
                  <a:pt x="2627153" y="110451"/>
                </a:cubicBezTo>
                <a:cubicBezTo>
                  <a:pt x="2653722" y="107383"/>
                  <a:pt x="2732043" y="116068"/>
                  <a:pt x="2744462" y="128780"/>
                </a:cubicBezTo>
                <a:cubicBezTo>
                  <a:pt x="2760299" y="132873"/>
                  <a:pt x="2780248" y="130843"/>
                  <a:pt x="2785202" y="143610"/>
                </a:cubicBezTo>
                <a:cubicBezTo>
                  <a:pt x="2794558" y="159316"/>
                  <a:pt x="2856498" y="142821"/>
                  <a:pt x="2844667" y="159029"/>
                </a:cubicBezTo>
                <a:cubicBezTo>
                  <a:pt x="2888530" y="147871"/>
                  <a:pt x="2914187" y="181391"/>
                  <a:pt x="2946649" y="192330"/>
                </a:cubicBezTo>
                <a:cubicBezTo>
                  <a:pt x="2981872" y="180417"/>
                  <a:pt x="3015239" y="215115"/>
                  <a:pt x="3088812" y="226485"/>
                </a:cubicBezTo>
                <a:cubicBezTo>
                  <a:pt x="3127734" y="212524"/>
                  <a:pt x="3138301" y="234381"/>
                  <a:pt x="3208669" y="217774"/>
                </a:cubicBezTo>
                <a:cubicBezTo>
                  <a:pt x="3242208" y="219284"/>
                  <a:pt x="3229623" y="233297"/>
                  <a:pt x="3290045" y="235553"/>
                </a:cubicBezTo>
                <a:cubicBezTo>
                  <a:pt x="3399655" y="215239"/>
                  <a:pt x="3444518" y="245862"/>
                  <a:pt x="3529335" y="249571"/>
                </a:cubicBezTo>
                <a:cubicBezTo>
                  <a:pt x="3623697" y="257405"/>
                  <a:pt x="3587652" y="268832"/>
                  <a:pt x="3716766" y="252690"/>
                </a:cubicBezTo>
                <a:cubicBezTo>
                  <a:pt x="3723469" y="267318"/>
                  <a:pt x="3737863" y="269842"/>
                  <a:pt x="3765333" y="266823"/>
                </a:cubicBezTo>
                <a:cubicBezTo>
                  <a:pt x="3810754" y="271601"/>
                  <a:pt x="3792745" y="303866"/>
                  <a:pt x="3846897" y="290090"/>
                </a:cubicBezTo>
                <a:cubicBezTo>
                  <a:pt x="3830941" y="306608"/>
                  <a:pt x="3929114" y="308026"/>
                  <a:pt x="3900217" y="323590"/>
                </a:cubicBezTo>
                <a:cubicBezTo>
                  <a:pt x="3922367" y="343425"/>
                  <a:pt x="3948574" y="318948"/>
                  <a:pt x="3971444" y="336662"/>
                </a:cubicBezTo>
                <a:cubicBezTo>
                  <a:pt x="4002781" y="344193"/>
                  <a:pt x="3960997" y="315419"/>
                  <a:pt x="3997868" y="318867"/>
                </a:cubicBezTo>
                <a:cubicBezTo>
                  <a:pt x="4041159" y="326219"/>
                  <a:pt x="4055435" y="293981"/>
                  <a:pt x="4070852" y="339615"/>
                </a:cubicBezTo>
                <a:cubicBezTo>
                  <a:pt x="4121286" y="335828"/>
                  <a:pt x="4121920" y="355506"/>
                  <a:pt x="4180483" y="373369"/>
                </a:cubicBezTo>
                <a:cubicBezTo>
                  <a:pt x="4211379" y="366707"/>
                  <a:pt x="4230171" y="374664"/>
                  <a:pt x="4246264" y="387458"/>
                </a:cubicBezTo>
                <a:cubicBezTo>
                  <a:pt x="4308508" y="393310"/>
                  <a:pt x="4357326" y="416142"/>
                  <a:pt x="4423169" y="431783"/>
                </a:cubicBezTo>
                <a:lnTo>
                  <a:pt x="4446752" y="435383"/>
                </a:lnTo>
                <a:lnTo>
                  <a:pt x="4446954" y="435566"/>
                </a:lnTo>
                <a:cubicBezTo>
                  <a:pt x="4508528" y="480137"/>
                  <a:pt x="4617740" y="529869"/>
                  <a:pt x="4662523" y="553169"/>
                </a:cubicBezTo>
                <a:cubicBezTo>
                  <a:pt x="4720320" y="547046"/>
                  <a:pt x="4678644" y="560102"/>
                  <a:pt x="4715641" y="575354"/>
                </a:cubicBezTo>
                <a:cubicBezTo>
                  <a:pt x="4682056" y="593278"/>
                  <a:pt x="4768370" y="586520"/>
                  <a:pt x="4742071" y="614016"/>
                </a:cubicBezTo>
                <a:cubicBezTo>
                  <a:pt x="4749637" y="615922"/>
                  <a:pt x="4757797" y="616899"/>
                  <a:pt x="4766183" y="617675"/>
                </a:cubicBezTo>
                <a:lnTo>
                  <a:pt x="4770562" y="618094"/>
                </a:lnTo>
                <a:lnTo>
                  <a:pt x="4783240" y="624350"/>
                </a:lnTo>
                <a:lnTo>
                  <a:pt x="4792882" y="620401"/>
                </a:lnTo>
                <a:lnTo>
                  <a:pt x="4816310" y="625721"/>
                </a:lnTo>
                <a:cubicBezTo>
                  <a:pt x="4824144" y="628595"/>
                  <a:pt x="4831482" y="632720"/>
                  <a:pt x="4837953" y="638824"/>
                </a:cubicBezTo>
                <a:cubicBezTo>
                  <a:pt x="4848645" y="668753"/>
                  <a:pt x="4922266" y="669148"/>
                  <a:pt x="4933914" y="707398"/>
                </a:cubicBezTo>
                <a:cubicBezTo>
                  <a:pt x="4940833" y="719653"/>
                  <a:pt x="4978358" y="746502"/>
                  <a:pt x="4995259" y="744825"/>
                </a:cubicBezTo>
                <a:cubicBezTo>
                  <a:pt x="5005107" y="749034"/>
                  <a:pt x="5010567" y="758092"/>
                  <a:pt x="5024744" y="753396"/>
                </a:cubicBezTo>
                <a:cubicBezTo>
                  <a:pt x="5047511" y="761361"/>
                  <a:pt x="5109162" y="783016"/>
                  <a:pt x="5131877" y="792613"/>
                </a:cubicBezTo>
                <a:cubicBezTo>
                  <a:pt x="5132671" y="802792"/>
                  <a:pt x="5144554" y="806683"/>
                  <a:pt x="5161031" y="810975"/>
                </a:cubicBezTo>
                <a:lnTo>
                  <a:pt x="5176815" y="815342"/>
                </a:lnTo>
                <a:lnTo>
                  <a:pt x="5180064" y="831233"/>
                </a:lnTo>
                <a:cubicBezTo>
                  <a:pt x="5202966" y="819270"/>
                  <a:pt x="5188976" y="863361"/>
                  <a:pt x="5215059" y="865080"/>
                </a:cubicBezTo>
                <a:cubicBezTo>
                  <a:pt x="5235765" y="864786"/>
                  <a:pt x="5236347" y="878098"/>
                  <a:pt x="5245643" y="887119"/>
                </a:cubicBezTo>
                <a:cubicBezTo>
                  <a:pt x="5267660" y="891609"/>
                  <a:pt x="5295742" y="939348"/>
                  <a:pt x="5295952" y="957174"/>
                </a:cubicBezTo>
                <a:cubicBezTo>
                  <a:pt x="5284322" y="1008946"/>
                  <a:pt x="5374979" y="1038019"/>
                  <a:pt x="5367826" y="1079140"/>
                </a:cubicBezTo>
                <a:cubicBezTo>
                  <a:pt x="5371668" y="1089190"/>
                  <a:pt x="5377921" y="1097135"/>
                  <a:pt x="5385646" y="1103730"/>
                </a:cubicBezTo>
                <a:lnTo>
                  <a:pt x="5410965" y="1119397"/>
                </a:lnTo>
                <a:lnTo>
                  <a:pt x="5436960" y="1130910"/>
                </a:lnTo>
                <a:lnTo>
                  <a:pt x="5442083" y="1133134"/>
                </a:lnTo>
                <a:cubicBezTo>
                  <a:pt x="5451910" y="1137346"/>
                  <a:pt x="5457170" y="1169188"/>
                  <a:pt x="5465219" y="1174479"/>
                </a:cubicBezTo>
                <a:cubicBezTo>
                  <a:pt x="5488744" y="1195184"/>
                  <a:pt x="5467141" y="1223401"/>
                  <a:pt x="5488171" y="1238604"/>
                </a:cubicBezTo>
                <a:cubicBezTo>
                  <a:pt x="5523491" y="1271811"/>
                  <a:pt x="5486623" y="1305961"/>
                  <a:pt x="5562172" y="1320840"/>
                </a:cubicBezTo>
                <a:cubicBezTo>
                  <a:pt x="5601634" y="1385316"/>
                  <a:pt x="5636528" y="1453139"/>
                  <a:pt x="5686905" y="1512529"/>
                </a:cubicBezTo>
                <a:cubicBezTo>
                  <a:pt x="5729049" y="1575678"/>
                  <a:pt x="5699691" y="1553768"/>
                  <a:pt x="5748726" y="1623716"/>
                </a:cubicBezTo>
                <a:cubicBezTo>
                  <a:pt x="5783098" y="1689734"/>
                  <a:pt x="5789710" y="1639740"/>
                  <a:pt x="5842593" y="1726595"/>
                </a:cubicBezTo>
                <a:cubicBezTo>
                  <a:pt x="5837824" y="1733043"/>
                  <a:pt x="5862023" y="1845188"/>
                  <a:pt x="5861042" y="1851837"/>
                </a:cubicBezTo>
                <a:cubicBezTo>
                  <a:pt x="5874156" y="1887981"/>
                  <a:pt x="5901790" y="1919218"/>
                  <a:pt x="5921290" y="1943460"/>
                </a:cubicBezTo>
                <a:lnTo>
                  <a:pt x="5978046" y="1997284"/>
                </a:lnTo>
                <a:lnTo>
                  <a:pt x="5992479" y="2056720"/>
                </a:lnTo>
                <a:cubicBezTo>
                  <a:pt x="6011078" y="2079033"/>
                  <a:pt x="6072687" y="2117397"/>
                  <a:pt x="6089639" y="2131171"/>
                </a:cubicBezTo>
                <a:lnTo>
                  <a:pt x="6094199" y="2139379"/>
                </a:lnTo>
                <a:lnTo>
                  <a:pt x="6094822" y="2139386"/>
                </a:lnTo>
                <a:cubicBezTo>
                  <a:pt x="6096947" y="2140841"/>
                  <a:pt x="6098876" y="2143416"/>
                  <a:pt x="6100692" y="2147736"/>
                </a:cubicBezTo>
                <a:lnTo>
                  <a:pt x="6102516" y="2154343"/>
                </a:lnTo>
                <a:lnTo>
                  <a:pt x="6111361" y="2170264"/>
                </a:lnTo>
                <a:lnTo>
                  <a:pt x="6215475" y="2270153"/>
                </a:lnTo>
                <a:lnTo>
                  <a:pt x="6255966" y="2335401"/>
                </a:lnTo>
                <a:lnTo>
                  <a:pt x="6272711" y="2385144"/>
                </a:lnTo>
                <a:cubicBezTo>
                  <a:pt x="6282320" y="2406495"/>
                  <a:pt x="6299066" y="2405139"/>
                  <a:pt x="6304347" y="2439388"/>
                </a:cubicBezTo>
                <a:cubicBezTo>
                  <a:pt x="6297131" y="2486231"/>
                  <a:pt x="6325530" y="2500962"/>
                  <a:pt x="6326729" y="2549400"/>
                </a:cubicBezTo>
                <a:cubicBezTo>
                  <a:pt x="6325926" y="2572066"/>
                  <a:pt x="6339111" y="2599957"/>
                  <a:pt x="6344663" y="2628839"/>
                </a:cubicBezTo>
                <a:lnTo>
                  <a:pt x="6375811" y="2639204"/>
                </a:lnTo>
                <a:cubicBezTo>
                  <a:pt x="6375427" y="2643533"/>
                  <a:pt x="6375041" y="2647863"/>
                  <a:pt x="6374657" y="2652193"/>
                </a:cubicBezTo>
                <a:cubicBezTo>
                  <a:pt x="6373555" y="2658134"/>
                  <a:pt x="6371943" y="2662665"/>
                  <a:pt x="6369740" y="2664642"/>
                </a:cubicBezTo>
                <a:cubicBezTo>
                  <a:pt x="6368032" y="2674540"/>
                  <a:pt x="6371528" y="2686899"/>
                  <a:pt x="6361964" y="2690172"/>
                </a:cubicBezTo>
                <a:cubicBezTo>
                  <a:pt x="6350507" y="2696218"/>
                  <a:pt x="6369375" y="2734440"/>
                  <a:pt x="6355511" y="2727335"/>
                </a:cubicBezTo>
                <a:cubicBezTo>
                  <a:pt x="6358746" y="2734104"/>
                  <a:pt x="6360434" y="2742096"/>
                  <a:pt x="6361058" y="2750592"/>
                </a:cubicBezTo>
                <a:cubicBezTo>
                  <a:pt x="6361013" y="2751998"/>
                  <a:pt x="6360970" y="2753408"/>
                  <a:pt x="6360926" y="2754814"/>
                </a:cubicBezTo>
                <a:lnTo>
                  <a:pt x="6339285" y="2810353"/>
                </a:lnTo>
                <a:cubicBezTo>
                  <a:pt x="6360091" y="2854187"/>
                  <a:pt x="6313103" y="2870086"/>
                  <a:pt x="6325672" y="2908809"/>
                </a:cubicBezTo>
                <a:cubicBezTo>
                  <a:pt x="6341563" y="2966972"/>
                  <a:pt x="6291836" y="2935388"/>
                  <a:pt x="6333498" y="3009772"/>
                </a:cubicBezTo>
                <a:cubicBezTo>
                  <a:pt x="6345476" y="3039254"/>
                  <a:pt x="6345955" y="3068963"/>
                  <a:pt x="6334947" y="3095405"/>
                </a:cubicBezTo>
                <a:lnTo>
                  <a:pt x="6344768" y="3155941"/>
                </a:lnTo>
                <a:cubicBezTo>
                  <a:pt x="6348643" y="3153663"/>
                  <a:pt x="6311793" y="3186588"/>
                  <a:pt x="6314754" y="3197987"/>
                </a:cubicBezTo>
                <a:cubicBezTo>
                  <a:pt x="6318695" y="3221971"/>
                  <a:pt x="6319257" y="3226752"/>
                  <a:pt x="6304230" y="3239690"/>
                </a:cubicBezTo>
                <a:cubicBezTo>
                  <a:pt x="6306321" y="3248567"/>
                  <a:pt x="6307305" y="3254005"/>
                  <a:pt x="6308837" y="3264003"/>
                </a:cubicBezTo>
                <a:cubicBezTo>
                  <a:pt x="6301812" y="3288243"/>
                  <a:pt x="6298529" y="3302527"/>
                  <a:pt x="6309285" y="3324103"/>
                </a:cubicBezTo>
                <a:cubicBezTo>
                  <a:pt x="6301188" y="3343007"/>
                  <a:pt x="6329285" y="3359307"/>
                  <a:pt x="6342503" y="3405661"/>
                </a:cubicBezTo>
                <a:cubicBezTo>
                  <a:pt x="6338012" y="3447477"/>
                  <a:pt x="6408325" y="3505721"/>
                  <a:pt x="6401531" y="3550593"/>
                </a:cubicBezTo>
                <a:cubicBezTo>
                  <a:pt x="6395655" y="3579549"/>
                  <a:pt x="6423437" y="3594758"/>
                  <a:pt x="6427705" y="3624684"/>
                </a:cubicBezTo>
                <a:cubicBezTo>
                  <a:pt x="6416402" y="3629199"/>
                  <a:pt x="6435787" y="3639516"/>
                  <a:pt x="6448424" y="3657106"/>
                </a:cubicBezTo>
                <a:lnTo>
                  <a:pt x="6444014" y="3752742"/>
                </a:lnTo>
                <a:cubicBezTo>
                  <a:pt x="6443990" y="3752777"/>
                  <a:pt x="6443967" y="3752813"/>
                  <a:pt x="6443946" y="3752849"/>
                </a:cubicBezTo>
                <a:lnTo>
                  <a:pt x="0" y="3752849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1C832EC-12C4-4DFA-9727-6967E8CAF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0354" y="97653"/>
            <a:ext cx="6025394" cy="6786979"/>
          </a:xfrm>
        </p:spPr>
        <p:txBody>
          <a:bodyPr anchor="t">
            <a:normAutofit/>
          </a:bodyPr>
          <a:lstStyle/>
          <a:p>
            <a:pPr marL="0" indent="0" algn="just">
              <a:buNone/>
            </a:pPr>
            <a:r>
              <a:rPr lang="pt-BR" sz="2000" dirty="0"/>
              <a:t>	</a:t>
            </a:r>
          </a:p>
          <a:p>
            <a:pPr marL="0" indent="0" algn="just">
              <a:buNone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sz="3500" b="1" dirty="0">
                <a:latin typeface="Arial" panose="020B0604020202020204" pitchFamily="34" charset="0"/>
                <a:cs typeface="Arial" panose="020B0604020202020204" pitchFamily="34" charset="0"/>
              </a:rPr>
              <a:t>A fé pode ser raciocinada ou cega. Nada examinando, a fé cega aceita, sem verificação, assim o verdadeiro como o falso, e a cada passo se choca com a evidência e a razão. Levada ao excesso, produz o fanatismo. </a:t>
            </a:r>
          </a:p>
        </p:txBody>
      </p:sp>
    </p:spTree>
    <p:extLst>
      <p:ext uri="{BB962C8B-B14F-4D97-AF65-F5344CB8AC3E}">
        <p14:creationId xmlns:p14="http://schemas.microsoft.com/office/powerpoint/2010/main" val="2416286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8A56F2-A7FA-452F-8D38-9CA9057E9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 algn="just">
              <a:buNone/>
            </a:pPr>
            <a:r>
              <a:rPr lang="pt-BR" sz="28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sz="3500" b="1" dirty="0">
                <a:latin typeface="Arial" panose="020B0604020202020204" pitchFamily="34" charset="0"/>
                <a:cs typeface="Arial" panose="020B0604020202020204" pitchFamily="34" charset="0"/>
              </a:rPr>
              <a:t>Assentando no erro, cedo ou tarde desmorona; somente a fé que se baseia na verdade garante o futuro, porque nada tem a temer do progresso das luzes, dado que o que é verdadeiro na obscuridade, também o é à luz meridiana. Cada religião pretende ter a posse exclusiva da verdade; preconizar alguém a fé cega sobre um ponto de crença é confessar-se impotente para demonstrar que está com a razão.</a:t>
            </a:r>
            <a:endParaRPr lang="pt-BR" sz="3500" dirty="0"/>
          </a:p>
        </p:txBody>
      </p:sp>
    </p:spTree>
    <p:extLst>
      <p:ext uri="{BB962C8B-B14F-4D97-AF65-F5344CB8AC3E}">
        <p14:creationId xmlns:p14="http://schemas.microsoft.com/office/powerpoint/2010/main" val="41019652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76D6CDF-C512-4739-B158-55EE955E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503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F497AC2-3BDB-44F2-9872-79304EDBD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3" y="670559"/>
            <a:ext cx="4683321" cy="2148841"/>
          </a:xfrm>
        </p:spPr>
        <p:txBody>
          <a:bodyPr anchor="t">
            <a:normAutofit/>
          </a:bodyPr>
          <a:lstStyle/>
          <a:p>
            <a:r>
              <a:rPr lang="pt-BR" dirty="0"/>
              <a:t>E.S.E  capítulo XIX  Item 7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A6ADE7D-6E83-435A-BC72-A6E7F9FDAD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4" b="13774"/>
          <a:stretch/>
        </p:blipFill>
        <p:spPr>
          <a:xfrm>
            <a:off x="1" y="3105151"/>
            <a:ext cx="6448424" cy="3752849"/>
          </a:xfrm>
          <a:custGeom>
            <a:avLst/>
            <a:gdLst/>
            <a:ahLst/>
            <a:cxnLst/>
            <a:rect l="l" t="t" r="r" b="b"/>
            <a:pathLst>
              <a:path w="6448424" h="3752849">
                <a:moveTo>
                  <a:pt x="0" y="0"/>
                </a:moveTo>
                <a:lnTo>
                  <a:pt x="137978" y="22215"/>
                </a:lnTo>
                <a:cubicBezTo>
                  <a:pt x="196046" y="32277"/>
                  <a:pt x="252469" y="42437"/>
                  <a:pt x="295660" y="49771"/>
                </a:cubicBezTo>
                <a:cubicBezTo>
                  <a:pt x="364885" y="66610"/>
                  <a:pt x="403214" y="32071"/>
                  <a:pt x="456941" y="65635"/>
                </a:cubicBezTo>
                <a:cubicBezTo>
                  <a:pt x="529612" y="69090"/>
                  <a:pt x="662508" y="71245"/>
                  <a:pt x="731691" y="70501"/>
                </a:cubicBezTo>
                <a:cubicBezTo>
                  <a:pt x="768741" y="62400"/>
                  <a:pt x="808263" y="64633"/>
                  <a:pt x="841820" y="61171"/>
                </a:cubicBezTo>
                <a:cubicBezTo>
                  <a:pt x="958973" y="43639"/>
                  <a:pt x="1009730" y="45863"/>
                  <a:pt x="1068219" y="39136"/>
                </a:cubicBezTo>
                <a:cubicBezTo>
                  <a:pt x="1104329" y="33447"/>
                  <a:pt x="1156536" y="44203"/>
                  <a:pt x="1174190" y="38808"/>
                </a:cubicBezTo>
                <a:cubicBezTo>
                  <a:pt x="1188943" y="36385"/>
                  <a:pt x="1213832" y="14880"/>
                  <a:pt x="1225923" y="34507"/>
                </a:cubicBezTo>
                <a:cubicBezTo>
                  <a:pt x="1305283" y="8501"/>
                  <a:pt x="1319617" y="30839"/>
                  <a:pt x="1385617" y="18003"/>
                </a:cubicBezTo>
                <a:cubicBezTo>
                  <a:pt x="1461876" y="-26747"/>
                  <a:pt x="1519510" y="56342"/>
                  <a:pt x="1563967" y="4638"/>
                </a:cubicBezTo>
                <a:lnTo>
                  <a:pt x="1676634" y="10582"/>
                </a:lnTo>
                <a:lnTo>
                  <a:pt x="1769429" y="20265"/>
                </a:lnTo>
                <a:cubicBezTo>
                  <a:pt x="1790625" y="23534"/>
                  <a:pt x="1880369" y="18448"/>
                  <a:pt x="1900584" y="27732"/>
                </a:cubicBezTo>
                <a:cubicBezTo>
                  <a:pt x="2072430" y="22762"/>
                  <a:pt x="2014935" y="5831"/>
                  <a:pt x="2127041" y="22101"/>
                </a:cubicBezTo>
                <a:cubicBezTo>
                  <a:pt x="2168847" y="65820"/>
                  <a:pt x="2153052" y="28773"/>
                  <a:pt x="2211644" y="44507"/>
                </a:cubicBezTo>
                <a:cubicBezTo>
                  <a:pt x="2211201" y="9921"/>
                  <a:pt x="2277596" y="73686"/>
                  <a:pt x="2299605" y="38004"/>
                </a:cubicBezTo>
                <a:cubicBezTo>
                  <a:pt x="2309570" y="41997"/>
                  <a:pt x="2318531" y="46991"/>
                  <a:pt x="2327359" y="52270"/>
                </a:cubicBezTo>
                <a:lnTo>
                  <a:pt x="2331995" y="55017"/>
                </a:lnTo>
                <a:lnTo>
                  <a:pt x="2353777" y="59755"/>
                </a:lnTo>
                <a:lnTo>
                  <a:pt x="2355893" y="68914"/>
                </a:lnTo>
                <a:lnTo>
                  <a:pt x="2385794" y="81650"/>
                </a:lnTo>
                <a:cubicBezTo>
                  <a:pt x="2397613" y="85211"/>
                  <a:pt x="2411061" y="87627"/>
                  <a:pt x="2427010" y="88184"/>
                </a:cubicBezTo>
                <a:cubicBezTo>
                  <a:pt x="2486314" y="76422"/>
                  <a:pt x="2553170" y="126870"/>
                  <a:pt x="2627153" y="110451"/>
                </a:cubicBezTo>
                <a:cubicBezTo>
                  <a:pt x="2653722" y="107383"/>
                  <a:pt x="2732043" y="116068"/>
                  <a:pt x="2744462" y="128780"/>
                </a:cubicBezTo>
                <a:cubicBezTo>
                  <a:pt x="2760299" y="132873"/>
                  <a:pt x="2780248" y="130843"/>
                  <a:pt x="2785202" y="143610"/>
                </a:cubicBezTo>
                <a:cubicBezTo>
                  <a:pt x="2794558" y="159316"/>
                  <a:pt x="2856498" y="142821"/>
                  <a:pt x="2844667" y="159029"/>
                </a:cubicBezTo>
                <a:cubicBezTo>
                  <a:pt x="2888530" y="147871"/>
                  <a:pt x="2914187" y="181391"/>
                  <a:pt x="2946649" y="192330"/>
                </a:cubicBezTo>
                <a:cubicBezTo>
                  <a:pt x="2981872" y="180417"/>
                  <a:pt x="3015239" y="215115"/>
                  <a:pt x="3088812" y="226485"/>
                </a:cubicBezTo>
                <a:cubicBezTo>
                  <a:pt x="3127734" y="212524"/>
                  <a:pt x="3138301" y="234381"/>
                  <a:pt x="3208669" y="217774"/>
                </a:cubicBezTo>
                <a:cubicBezTo>
                  <a:pt x="3242208" y="219284"/>
                  <a:pt x="3229623" y="233297"/>
                  <a:pt x="3290045" y="235553"/>
                </a:cubicBezTo>
                <a:cubicBezTo>
                  <a:pt x="3399655" y="215239"/>
                  <a:pt x="3444518" y="245862"/>
                  <a:pt x="3529335" y="249571"/>
                </a:cubicBezTo>
                <a:cubicBezTo>
                  <a:pt x="3623697" y="257405"/>
                  <a:pt x="3587652" y="268832"/>
                  <a:pt x="3716766" y="252690"/>
                </a:cubicBezTo>
                <a:cubicBezTo>
                  <a:pt x="3723469" y="267318"/>
                  <a:pt x="3737863" y="269842"/>
                  <a:pt x="3765333" y="266823"/>
                </a:cubicBezTo>
                <a:cubicBezTo>
                  <a:pt x="3810754" y="271601"/>
                  <a:pt x="3792745" y="303866"/>
                  <a:pt x="3846897" y="290090"/>
                </a:cubicBezTo>
                <a:cubicBezTo>
                  <a:pt x="3830941" y="306608"/>
                  <a:pt x="3929114" y="308026"/>
                  <a:pt x="3900217" y="323590"/>
                </a:cubicBezTo>
                <a:cubicBezTo>
                  <a:pt x="3922367" y="343425"/>
                  <a:pt x="3948574" y="318948"/>
                  <a:pt x="3971444" y="336662"/>
                </a:cubicBezTo>
                <a:cubicBezTo>
                  <a:pt x="4002781" y="344193"/>
                  <a:pt x="3960997" y="315419"/>
                  <a:pt x="3997868" y="318867"/>
                </a:cubicBezTo>
                <a:cubicBezTo>
                  <a:pt x="4041159" y="326219"/>
                  <a:pt x="4055435" y="293981"/>
                  <a:pt x="4070852" y="339615"/>
                </a:cubicBezTo>
                <a:cubicBezTo>
                  <a:pt x="4121286" y="335828"/>
                  <a:pt x="4121920" y="355506"/>
                  <a:pt x="4180483" y="373369"/>
                </a:cubicBezTo>
                <a:cubicBezTo>
                  <a:pt x="4211379" y="366707"/>
                  <a:pt x="4230171" y="374664"/>
                  <a:pt x="4246264" y="387458"/>
                </a:cubicBezTo>
                <a:cubicBezTo>
                  <a:pt x="4308508" y="393310"/>
                  <a:pt x="4357326" y="416142"/>
                  <a:pt x="4423169" y="431783"/>
                </a:cubicBezTo>
                <a:lnTo>
                  <a:pt x="4446752" y="435383"/>
                </a:lnTo>
                <a:lnTo>
                  <a:pt x="4446954" y="435566"/>
                </a:lnTo>
                <a:cubicBezTo>
                  <a:pt x="4508528" y="480137"/>
                  <a:pt x="4617740" y="529869"/>
                  <a:pt x="4662523" y="553169"/>
                </a:cubicBezTo>
                <a:cubicBezTo>
                  <a:pt x="4720320" y="547046"/>
                  <a:pt x="4678644" y="560102"/>
                  <a:pt x="4715641" y="575354"/>
                </a:cubicBezTo>
                <a:cubicBezTo>
                  <a:pt x="4682056" y="593278"/>
                  <a:pt x="4768370" y="586520"/>
                  <a:pt x="4742071" y="614016"/>
                </a:cubicBezTo>
                <a:cubicBezTo>
                  <a:pt x="4749637" y="615922"/>
                  <a:pt x="4757797" y="616899"/>
                  <a:pt x="4766183" y="617675"/>
                </a:cubicBezTo>
                <a:lnTo>
                  <a:pt x="4770562" y="618094"/>
                </a:lnTo>
                <a:lnTo>
                  <a:pt x="4783240" y="624350"/>
                </a:lnTo>
                <a:lnTo>
                  <a:pt x="4792882" y="620401"/>
                </a:lnTo>
                <a:lnTo>
                  <a:pt x="4816310" y="625721"/>
                </a:lnTo>
                <a:cubicBezTo>
                  <a:pt x="4824144" y="628595"/>
                  <a:pt x="4831482" y="632720"/>
                  <a:pt x="4837953" y="638824"/>
                </a:cubicBezTo>
                <a:cubicBezTo>
                  <a:pt x="4848645" y="668753"/>
                  <a:pt x="4922266" y="669148"/>
                  <a:pt x="4933914" y="707398"/>
                </a:cubicBezTo>
                <a:cubicBezTo>
                  <a:pt x="4940833" y="719653"/>
                  <a:pt x="4978358" y="746502"/>
                  <a:pt x="4995259" y="744825"/>
                </a:cubicBezTo>
                <a:cubicBezTo>
                  <a:pt x="5005107" y="749034"/>
                  <a:pt x="5010567" y="758092"/>
                  <a:pt x="5024744" y="753396"/>
                </a:cubicBezTo>
                <a:cubicBezTo>
                  <a:pt x="5047511" y="761361"/>
                  <a:pt x="5109162" y="783016"/>
                  <a:pt x="5131877" y="792613"/>
                </a:cubicBezTo>
                <a:cubicBezTo>
                  <a:pt x="5132671" y="802792"/>
                  <a:pt x="5144554" y="806683"/>
                  <a:pt x="5161031" y="810975"/>
                </a:cubicBezTo>
                <a:lnTo>
                  <a:pt x="5176815" y="815342"/>
                </a:lnTo>
                <a:lnTo>
                  <a:pt x="5180064" y="831233"/>
                </a:lnTo>
                <a:cubicBezTo>
                  <a:pt x="5202966" y="819270"/>
                  <a:pt x="5188976" y="863361"/>
                  <a:pt x="5215059" y="865080"/>
                </a:cubicBezTo>
                <a:cubicBezTo>
                  <a:pt x="5235765" y="864786"/>
                  <a:pt x="5236347" y="878098"/>
                  <a:pt x="5245643" y="887119"/>
                </a:cubicBezTo>
                <a:cubicBezTo>
                  <a:pt x="5267660" y="891609"/>
                  <a:pt x="5295742" y="939348"/>
                  <a:pt x="5295952" y="957174"/>
                </a:cubicBezTo>
                <a:cubicBezTo>
                  <a:pt x="5284322" y="1008946"/>
                  <a:pt x="5374979" y="1038019"/>
                  <a:pt x="5367826" y="1079140"/>
                </a:cubicBezTo>
                <a:cubicBezTo>
                  <a:pt x="5371668" y="1089190"/>
                  <a:pt x="5377921" y="1097135"/>
                  <a:pt x="5385646" y="1103730"/>
                </a:cubicBezTo>
                <a:lnTo>
                  <a:pt x="5410965" y="1119397"/>
                </a:lnTo>
                <a:lnTo>
                  <a:pt x="5436960" y="1130910"/>
                </a:lnTo>
                <a:lnTo>
                  <a:pt x="5442083" y="1133134"/>
                </a:lnTo>
                <a:cubicBezTo>
                  <a:pt x="5451910" y="1137346"/>
                  <a:pt x="5457170" y="1169188"/>
                  <a:pt x="5465219" y="1174479"/>
                </a:cubicBezTo>
                <a:cubicBezTo>
                  <a:pt x="5488744" y="1195184"/>
                  <a:pt x="5467141" y="1223401"/>
                  <a:pt x="5488171" y="1238604"/>
                </a:cubicBezTo>
                <a:cubicBezTo>
                  <a:pt x="5523491" y="1271811"/>
                  <a:pt x="5486623" y="1305961"/>
                  <a:pt x="5562172" y="1320840"/>
                </a:cubicBezTo>
                <a:cubicBezTo>
                  <a:pt x="5601634" y="1385316"/>
                  <a:pt x="5636528" y="1453139"/>
                  <a:pt x="5686905" y="1512529"/>
                </a:cubicBezTo>
                <a:cubicBezTo>
                  <a:pt x="5729049" y="1575678"/>
                  <a:pt x="5699691" y="1553768"/>
                  <a:pt x="5748726" y="1623716"/>
                </a:cubicBezTo>
                <a:cubicBezTo>
                  <a:pt x="5783098" y="1689734"/>
                  <a:pt x="5789710" y="1639740"/>
                  <a:pt x="5842593" y="1726595"/>
                </a:cubicBezTo>
                <a:cubicBezTo>
                  <a:pt x="5837824" y="1733043"/>
                  <a:pt x="5862023" y="1845188"/>
                  <a:pt x="5861042" y="1851837"/>
                </a:cubicBezTo>
                <a:cubicBezTo>
                  <a:pt x="5874156" y="1887981"/>
                  <a:pt x="5901790" y="1919218"/>
                  <a:pt x="5921290" y="1943460"/>
                </a:cubicBezTo>
                <a:lnTo>
                  <a:pt x="5978046" y="1997284"/>
                </a:lnTo>
                <a:lnTo>
                  <a:pt x="5992479" y="2056720"/>
                </a:lnTo>
                <a:cubicBezTo>
                  <a:pt x="6011078" y="2079033"/>
                  <a:pt x="6072687" y="2117397"/>
                  <a:pt x="6089639" y="2131171"/>
                </a:cubicBezTo>
                <a:lnTo>
                  <a:pt x="6094199" y="2139379"/>
                </a:lnTo>
                <a:lnTo>
                  <a:pt x="6094822" y="2139386"/>
                </a:lnTo>
                <a:cubicBezTo>
                  <a:pt x="6096947" y="2140841"/>
                  <a:pt x="6098876" y="2143416"/>
                  <a:pt x="6100692" y="2147736"/>
                </a:cubicBezTo>
                <a:lnTo>
                  <a:pt x="6102516" y="2154343"/>
                </a:lnTo>
                <a:lnTo>
                  <a:pt x="6111361" y="2170264"/>
                </a:lnTo>
                <a:lnTo>
                  <a:pt x="6215475" y="2270153"/>
                </a:lnTo>
                <a:lnTo>
                  <a:pt x="6255966" y="2335401"/>
                </a:lnTo>
                <a:lnTo>
                  <a:pt x="6272711" y="2385144"/>
                </a:lnTo>
                <a:cubicBezTo>
                  <a:pt x="6282320" y="2406495"/>
                  <a:pt x="6299066" y="2405139"/>
                  <a:pt x="6304347" y="2439388"/>
                </a:cubicBezTo>
                <a:cubicBezTo>
                  <a:pt x="6297131" y="2486231"/>
                  <a:pt x="6325530" y="2500962"/>
                  <a:pt x="6326729" y="2549400"/>
                </a:cubicBezTo>
                <a:cubicBezTo>
                  <a:pt x="6325926" y="2572066"/>
                  <a:pt x="6339111" y="2599957"/>
                  <a:pt x="6344663" y="2628839"/>
                </a:cubicBezTo>
                <a:lnTo>
                  <a:pt x="6375811" y="2639204"/>
                </a:lnTo>
                <a:cubicBezTo>
                  <a:pt x="6375427" y="2643533"/>
                  <a:pt x="6375041" y="2647863"/>
                  <a:pt x="6374657" y="2652193"/>
                </a:cubicBezTo>
                <a:cubicBezTo>
                  <a:pt x="6373555" y="2658134"/>
                  <a:pt x="6371943" y="2662665"/>
                  <a:pt x="6369740" y="2664642"/>
                </a:cubicBezTo>
                <a:cubicBezTo>
                  <a:pt x="6368032" y="2674540"/>
                  <a:pt x="6371528" y="2686899"/>
                  <a:pt x="6361964" y="2690172"/>
                </a:cubicBezTo>
                <a:cubicBezTo>
                  <a:pt x="6350507" y="2696218"/>
                  <a:pt x="6369375" y="2734440"/>
                  <a:pt x="6355511" y="2727335"/>
                </a:cubicBezTo>
                <a:cubicBezTo>
                  <a:pt x="6358746" y="2734104"/>
                  <a:pt x="6360434" y="2742096"/>
                  <a:pt x="6361058" y="2750592"/>
                </a:cubicBezTo>
                <a:cubicBezTo>
                  <a:pt x="6361013" y="2751998"/>
                  <a:pt x="6360970" y="2753408"/>
                  <a:pt x="6360926" y="2754814"/>
                </a:cubicBezTo>
                <a:lnTo>
                  <a:pt x="6339285" y="2810353"/>
                </a:lnTo>
                <a:cubicBezTo>
                  <a:pt x="6360091" y="2854187"/>
                  <a:pt x="6313103" y="2870086"/>
                  <a:pt x="6325672" y="2908809"/>
                </a:cubicBezTo>
                <a:cubicBezTo>
                  <a:pt x="6341563" y="2966972"/>
                  <a:pt x="6291836" y="2935388"/>
                  <a:pt x="6333498" y="3009772"/>
                </a:cubicBezTo>
                <a:cubicBezTo>
                  <a:pt x="6345476" y="3039254"/>
                  <a:pt x="6345955" y="3068963"/>
                  <a:pt x="6334947" y="3095405"/>
                </a:cubicBezTo>
                <a:lnTo>
                  <a:pt x="6344768" y="3155941"/>
                </a:lnTo>
                <a:cubicBezTo>
                  <a:pt x="6348643" y="3153663"/>
                  <a:pt x="6311793" y="3186588"/>
                  <a:pt x="6314754" y="3197987"/>
                </a:cubicBezTo>
                <a:cubicBezTo>
                  <a:pt x="6318695" y="3221971"/>
                  <a:pt x="6319257" y="3226752"/>
                  <a:pt x="6304230" y="3239690"/>
                </a:cubicBezTo>
                <a:cubicBezTo>
                  <a:pt x="6306321" y="3248567"/>
                  <a:pt x="6307305" y="3254005"/>
                  <a:pt x="6308837" y="3264003"/>
                </a:cubicBezTo>
                <a:cubicBezTo>
                  <a:pt x="6301812" y="3288243"/>
                  <a:pt x="6298529" y="3302527"/>
                  <a:pt x="6309285" y="3324103"/>
                </a:cubicBezTo>
                <a:cubicBezTo>
                  <a:pt x="6301188" y="3343007"/>
                  <a:pt x="6329285" y="3359307"/>
                  <a:pt x="6342503" y="3405661"/>
                </a:cubicBezTo>
                <a:cubicBezTo>
                  <a:pt x="6338012" y="3447477"/>
                  <a:pt x="6408325" y="3505721"/>
                  <a:pt x="6401531" y="3550593"/>
                </a:cubicBezTo>
                <a:cubicBezTo>
                  <a:pt x="6395655" y="3579549"/>
                  <a:pt x="6423437" y="3594758"/>
                  <a:pt x="6427705" y="3624684"/>
                </a:cubicBezTo>
                <a:cubicBezTo>
                  <a:pt x="6416402" y="3629199"/>
                  <a:pt x="6435787" y="3639516"/>
                  <a:pt x="6448424" y="3657106"/>
                </a:cubicBezTo>
                <a:lnTo>
                  <a:pt x="6444014" y="3752742"/>
                </a:lnTo>
                <a:cubicBezTo>
                  <a:pt x="6443990" y="3752777"/>
                  <a:pt x="6443967" y="3752813"/>
                  <a:pt x="6443946" y="3752849"/>
                </a:cubicBezTo>
                <a:lnTo>
                  <a:pt x="0" y="3752849"/>
                </a:lnTo>
                <a:close/>
              </a:path>
            </a:pathLst>
          </a:cu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773C655-F7E8-4719-BF01-1B2F9976F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9130" y="226676"/>
            <a:ext cx="6366143" cy="6022472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pt-BR" sz="3500" b="1" dirty="0"/>
              <a:t>Diz-se vulgarmente que a fé não se prescreve, donde resulta alegar muita gente que não lhe cabe a culpa de não ter fé. Sem dúvida, a fé não se prescreve, nem, o que ainda é mais certo, se impõe. Não; ela se adquire e ninguém há que esteja impedido de possuí-la, mesmo entre os mais refratários. Falamos das verdades espirituais básicas e não de tal ou qual crença particular. </a:t>
            </a:r>
          </a:p>
        </p:txBody>
      </p:sp>
    </p:spTree>
    <p:extLst>
      <p:ext uri="{BB962C8B-B14F-4D97-AF65-F5344CB8AC3E}">
        <p14:creationId xmlns:p14="http://schemas.microsoft.com/office/powerpoint/2010/main" val="1409143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6" name="Picture 8" descr="A graça dá, a fé recebe | Fiel PalavraFiel Palavra">
            <a:extLst>
              <a:ext uri="{FF2B5EF4-FFF2-40B4-BE49-F238E27FC236}">
                <a16:creationId xmlns:a16="http://schemas.microsoft.com/office/drawing/2014/main" id="{479AD215-C605-418B-8A42-AD907706A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0" r="1056"/>
          <a:stretch/>
        </p:blipFill>
        <p:spPr bwMode="auto">
          <a:xfrm>
            <a:off x="-1" y="-1"/>
            <a:ext cx="966659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37C679-0E47-41B4-BFE6-2C8D60201C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7975" y="0"/>
            <a:ext cx="5530975" cy="6858000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pt-BR" sz="3300" b="1" dirty="0"/>
          </a:p>
          <a:p>
            <a:pPr marL="0" indent="0">
              <a:buNone/>
            </a:pPr>
            <a:r>
              <a:rPr lang="pt-BR" sz="3300" b="1" dirty="0"/>
              <a:t>Não é à fé que compete procurá-los; a eles é que cumpre ir-lhe ao encontro e, se a buscarem sinceramente, não deixarão de achá-la. Tende, pois, como certo que os que dizem: “Nada de melhor desejamos do que crer, mas não o podemos”, apenas de lábios o dizem e não do íntimo, porquanto, ao dizerem isso, tapam os ouvidos.</a:t>
            </a:r>
            <a:endParaRPr lang="pt-BR" sz="3300" dirty="0"/>
          </a:p>
        </p:txBody>
      </p:sp>
    </p:spTree>
    <p:extLst>
      <p:ext uri="{BB962C8B-B14F-4D97-AF65-F5344CB8AC3E}">
        <p14:creationId xmlns:p14="http://schemas.microsoft.com/office/powerpoint/2010/main" val="1069811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1B17AF-ECC4-497B-9C36-952D845CB9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6128" y="440709"/>
            <a:ext cx="11203620" cy="6111011"/>
          </a:xfrm>
        </p:spPr>
        <p:txBody>
          <a:bodyPr>
            <a:normAutofit lnSpcReduction="10000"/>
          </a:bodyPr>
          <a:lstStyle/>
          <a:p>
            <a:pPr marL="0" indent="0" algn="just">
              <a:buNone/>
            </a:pPr>
            <a:r>
              <a:rPr lang="pt-BR" sz="3000" dirty="0"/>
              <a:t>	</a:t>
            </a:r>
            <a:r>
              <a:rPr lang="pt-BR" sz="3200" b="1" dirty="0"/>
              <a:t>As provas, no entanto, convém-lhes ao derredor; por que fogem de observá-las? Da parte de uns, há descaso; da de outros, o temor de serem forçados a mudar de hábitos; da parte da maioria, há o orgulho, negando-se a reconhecer a existência de uma força superior, porque teria de curvar-se diante dela.</a:t>
            </a:r>
          </a:p>
          <a:p>
            <a:pPr marL="0" indent="0" algn="just">
              <a:buNone/>
            </a:pPr>
            <a:r>
              <a:rPr lang="pt-BR" sz="3200" b="1" dirty="0"/>
              <a:t>	Em certas pessoas, a fé parece de algum modo inata; uma centelha basta para desenvolvê-la. Essa facilidade de assimilar as verdades espirituais é sinal evidente de anterior progresso. Em outras pessoas, ao contrário, elas dificilmente penetram, sinal não menos evidente de naturezas retardatárias. As primeiras já creram e compreenderam; trazem, ao renascerem, a intuição do que souberam: estão com a educação feita; as segundas tudo têm de aprender: estão com a educação por fazer. Ela, entretanto, se fará e, se não ficar concluída nesta existência, ficará em outra.</a:t>
            </a:r>
          </a:p>
        </p:txBody>
      </p:sp>
    </p:spTree>
    <p:extLst>
      <p:ext uri="{BB962C8B-B14F-4D97-AF65-F5344CB8AC3E}">
        <p14:creationId xmlns:p14="http://schemas.microsoft.com/office/powerpoint/2010/main" val="3438065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9B04DF8A-24AA-4F9D-8A58-96EE053E3A64}"/>
              </a:ext>
            </a:extLst>
          </p:cNvPr>
          <p:cNvSpPr txBox="1"/>
          <p:nvPr/>
        </p:nvSpPr>
        <p:spPr>
          <a:xfrm>
            <a:off x="5297762" y="329184"/>
            <a:ext cx="6251110" cy="1783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dirty="0">
                <a:latin typeface="+mj-lt"/>
                <a:ea typeface="+mj-ea"/>
                <a:cs typeface="+mj-cs"/>
              </a:rPr>
              <a:t>E.S.E  capítulo XIX  Item 12 </a:t>
            </a: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dirty="0">
                <a:latin typeface="+mj-lt"/>
                <a:ea typeface="+mj-ea"/>
                <a:cs typeface="+mj-cs"/>
              </a:rPr>
              <a:t>A fé humana e Divina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CA2B89F-9C40-447E-8EEC-DC74A53B59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2" r="52832" b="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9CF223-8342-49BD-A7B0-04C54C8D76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13869" y="2583866"/>
            <a:ext cx="7418895" cy="408350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2200" b="1" dirty="0"/>
              <a:t>	</a:t>
            </a:r>
            <a:r>
              <a:rPr lang="en-US" sz="3200" b="1" dirty="0"/>
              <a:t>A fé é humana ou divina, conforme o homem aplica suas faculdades à satisfação das necessidades terrenas, ou das suas aspirações celestiais e futuras. O homem de gênio, que se lança à realização de algum grande empreendimento, triunfa, se tem fé, porque sente em si que pode e há de chegar ao fim colimado, certeza que lhe faculta imensa força. </a:t>
            </a:r>
          </a:p>
        </p:txBody>
      </p:sp>
    </p:spTree>
    <p:extLst>
      <p:ext uri="{BB962C8B-B14F-4D97-AF65-F5344CB8AC3E}">
        <p14:creationId xmlns:p14="http://schemas.microsoft.com/office/powerpoint/2010/main" val="20302067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BADA1D5-639A-4A0A-B73D-4B23569651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1930"/>
            <a:ext cx="10515600" cy="435133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3500" b="1" dirty="0">
                <a:latin typeface="Arial" panose="020B0604020202020204" pitchFamily="34" charset="0"/>
                <a:cs typeface="Arial" panose="020B0604020202020204" pitchFamily="34" charset="0"/>
              </a:rPr>
              <a:t>O homem de bem que, crente em seu futuro celeste, deseja encher de belas e nobres ações a sua existência, haure na sua fé, na certeza da felicidade que o espera, a força necessária, e ainda aí se operam milagres de caridade, de devotamento e de abnegação. Enfim, com a fé, não há maus pendores que se não chegue a vencer.</a:t>
            </a:r>
            <a:endParaRPr lang="pt-BR" sz="3500" dirty="0"/>
          </a:p>
        </p:txBody>
      </p:sp>
    </p:spTree>
    <p:extLst>
      <p:ext uri="{BB962C8B-B14F-4D97-AF65-F5344CB8AC3E}">
        <p14:creationId xmlns:p14="http://schemas.microsoft.com/office/powerpoint/2010/main" val="38602526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Blog - Fé e Razão: asas que elevam o nosso espírito para Deus">
            <a:extLst>
              <a:ext uri="{FF2B5EF4-FFF2-40B4-BE49-F238E27FC236}">
                <a16:creationId xmlns:a16="http://schemas.microsoft.com/office/drawing/2014/main" id="{72C51C8A-F9A9-4E7A-8ED9-425DF3164C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46854" b="-1"/>
          <a:stretch/>
        </p:blipFill>
        <p:spPr bwMode="auto">
          <a:xfrm>
            <a:off x="3729228" y="0"/>
            <a:ext cx="8668512" cy="683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837AD8-7FC8-4ADD-B71A-AABB2D3F2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815" y="916687"/>
            <a:ext cx="3438144" cy="895146"/>
          </a:xfrm>
        </p:spPr>
        <p:txBody>
          <a:bodyPr anchor="b">
            <a:normAutofit/>
          </a:bodyPr>
          <a:lstStyle/>
          <a:p>
            <a:r>
              <a:rPr lang="pt-BR" sz="2800" dirty="0"/>
              <a:t>E.S.E  capítulo XIX  Item 11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78" name="Content Placeholder 3077">
            <a:extLst>
              <a:ext uri="{FF2B5EF4-FFF2-40B4-BE49-F238E27FC236}">
                <a16:creationId xmlns:a16="http://schemas.microsoft.com/office/drawing/2014/main" id="{174085C9-D524-4D40-8D57-8B13D47CF0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2" y="2481009"/>
            <a:ext cx="7796364" cy="4352489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pt-BR" sz="2600" b="1" dirty="0">
                <a:latin typeface="Arial" panose="020B0604020202020204" pitchFamily="34" charset="0"/>
                <a:cs typeface="Arial" panose="020B0604020202020204" pitchFamily="34" charset="0"/>
              </a:rPr>
              <a:t> Para ser proveitosa, a fé tem de ser ativa; não deve entorpecer-se. Mãe de todas as virtudes que conduzem a Deus, cumpre-lhe velar atentamente pelo desenvolvimento dos filhos que gerou. A esperança e a caridade são corolários da fé e formam com esta uma trindade inseparável. Não é a fé que faculta a esperança na realização das promessas do Senhor? Se não tiverdes fé, que esperareis? Não é a fé que dá o amor? Se não tendes fé, qual será o vosso reconhecimento e, portanto, o vosso amor?</a:t>
            </a:r>
            <a:endParaRPr lang="en-US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C919CAF-A825-42D0-AA4B-2116B206C6D3}"/>
              </a:ext>
            </a:extLst>
          </p:cNvPr>
          <p:cNvSpPr txBox="1"/>
          <p:nvPr/>
        </p:nvSpPr>
        <p:spPr>
          <a:xfrm>
            <a:off x="3567908" y="653607"/>
            <a:ext cx="58179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700" b="1" dirty="0">
                <a:latin typeface="Arial" panose="020B0604020202020204" pitchFamily="34" charset="0"/>
                <a:cs typeface="Arial" panose="020B0604020202020204" pitchFamily="34" charset="0"/>
              </a:rPr>
              <a:t>A fé: mãe da esperança e da caridade</a:t>
            </a:r>
            <a:endParaRPr lang="pt-BR" sz="2700" dirty="0"/>
          </a:p>
        </p:txBody>
      </p:sp>
    </p:spTree>
    <p:extLst>
      <p:ext uri="{BB962C8B-B14F-4D97-AF65-F5344CB8AC3E}">
        <p14:creationId xmlns:p14="http://schemas.microsoft.com/office/powerpoint/2010/main" val="1410603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7F2B9C-9543-48EC-BDE0-D712956C2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71" y="381740"/>
            <a:ext cx="11132597" cy="618773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35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sz="3500" b="1" dirty="0">
                <a:latin typeface="Arial" panose="020B0604020202020204" pitchFamily="34" charset="0"/>
                <a:cs typeface="Arial" panose="020B0604020202020204" pitchFamily="34" charset="0"/>
              </a:rPr>
              <a:t>Inspiração divina, a fé desperta todos os instintos nobres que encaminham o homem para o bem. É a base da regeneração. Preciso é, pois, que essa base seja forte e durável, porquanto, se a mais ligeira dúvida a abalar, que será do edifício que sobre ela construirdes? Levantai, conseguintemente, esse edifício sobre alicerces inamovíveis. Seja mais forte a vossa fé do que os sofismas e as zombarias dos incrédulos, visto que a fé que não afronta o ridículo dos homens não é fé verdadeira.</a:t>
            </a:r>
          </a:p>
        </p:txBody>
      </p:sp>
    </p:spTree>
    <p:extLst>
      <p:ext uri="{BB962C8B-B14F-4D97-AF65-F5344CB8AC3E}">
        <p14:creationId xmlns:p14="http://schemas.microsoft.com/office/powerpoint/2010/main" val="407893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79477870-C64A-4E35-8F2F-05B7114F3C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C6B9404-43A8-4A31-8EEE-ED97BB12A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1078992"/>
            <a:ext cx="6268770" cy="1536192"/>
          </a:xfrm>
        </p:spPr>
        <p:txBody>
          <a:bodyPr anchor="b">
            <a:normAutofit/>
          </a:bodyPr>
          <a:lstStyle/>
          <a:p>
            <a:r>
              <a:rPr lang="pt-BR" sz="5200" i="1" dirty="0">
                <a:latin typeface="Arial" panose="020B0604020202020204" pitchFamily="34" charset="0"/>
                <a:cs typeface="Arial" panose="020B0604020202020204" pitchFamily="34" charset="0"/>
              </a:rPr>
              <a:t>Capítulo 92</a:t>
            </a:r>
          </a:p>
        </p:txBody>
      </p:sp>
      <p:sp>
        <p:nvSpPr>
          <p:cNvPr id="75" name="!!accent">
            <a:extLst>
              <a:ext uri="{FF2B5EF4-FFF2-40B4-BE49-F238E27FC236}">
                <a16:creationId xmlns:a16="http://schemas.microsoft.com/office/drawing/2014/main" id="{8AEA628B-C8FF-4D0B-B111-F101F580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3202" y="36338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42663BD0-064C-40FC-A331-F49FCA953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506" y="2935541"/>
            <a:ext cx="62179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C415D58C-CB01-45EF-A6CD-AA45D3845C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458" y="3355848"/>
            <a:ext cx="6268770" cy="28254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b="1" dirty="0">
                <a:latin typeface="Arial" panose="020B0604020202020204" pitchFamily="34" charset="0"/>
                <a:cs typeface="Arial" panose="020B0604020202020204" pitchFamily="34" charset="0"/>
              </a:rPr>
              <a:t>Objetivo da Fé</a:t>
            </a:r>
          </a:p>
        </p:txBody>
      </p:sp>
      <p:pic>
        <p:nvPicPr>
          <p:cNvPr id="2050" name="Picture 2" descr="Vinha de luz | Amazon.com.br">
            <a:extLst>
              <a:ext uri="{FF2B5EF4-FFF2-40B4-BE49-F238E27FC236}">
                <a16:creationId xmlns:a16="http://schemas.microsoft.com/office/drawing/2014/main" id="{1DF33664-CB1A-47E5-9321-C886A22D4A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"/>
          <a:stretch/>
        </p:blipFill>
        <p:spPr bwMode="auto">
          <a:xfrm>
            <a:off x="6881418" y="10"/>
            <a:ext cx="53105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3973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08D317-7CBD-4897-BD1F-959436D2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Por do sol no céu&#10;&#10;Descrição gerada automaticamente com confiança média">
            <a:extLst>
              <a:ext uri="{FF2B5EF4-FFF2-40B4-BE49-F238E27FC236}">
                <a16:creationId xmlns:a16="http://schemas.microsoft.com/office/drawing/2014/main" id="{3525BB19-2A0A-43F8-BAAC-E37AAB31EE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1" r="10466"/>
          <a:stretch/>
        </p:blipFill>
        <p:spPr>
          <a:xfrm>
            <a:off x="20" y="10"/>
            <a:ext cx="6717436" cy="6857990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2">
            <a:extLst>
              <a:ext uri="{FF2B5EF4-FFF2-40B4-BE49-F238E27FC236}">
                <a16:creationId xmlns:a16="http://schemas.microsoft.com/office/drawing/2014/main" id="{D8F3CA65-EA00-46B4-9616-39E6853F7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6172" y="2240371"/>
            <a:ext cx="42062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649CEAA-E695-4064-BA1D-B9130C1069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02030" y="865631"/>
            <a:ext cx="5474524" cy="5791201"/>
          </a:xfrm>
        </p:spPr>
        <p:txBody>
          <a:bodyPr anchor="t">
            <a:normAutofit fontScale="70000" lnSpcReduction="20000"/>
          </a:bodyPr>
          <a:lstStyle/>
          <a:p>
            <a:pPr marL="0" indent="0">
              <a:buNone/>
            </a:pPr>
            <a:r>
              <a:rPr lang="pt-BR" sz="1800" b="1" dirty="0"/>
              <a:t>	</a:t>
            </a:r>
            <a:r>
              <a:rPr lang="pt-BR" sz="4300" b="1" dirty="0"/>
              <a:t>Tende, pois, a fé, com o que ela contém de belo e de bom, com a sua pureza, com a sua racionalidade. Não admitais a fé sem comprovação, cega filha da cegueira. Amai a Deus, mas sabendo porque o amais; crede nas suas promessas, mas sabendo porque acreditais nelas; segui os nossos conselhos, mas compenetrados do fim que vos apontamos e dos meios que vos trazemos para o atingirdes. Crede e esperai sem desfalecimento: os milagres são obras da fé. – José, Espírito protetor. (Bordeaux, 1862.)</a:t>
            </a:r>
          </a:p>
        </p:txBody>
      </p:sp>
    </p:spTree>
    <p:extLst>
      <p:ext uri="{BB962C8B-B14F-4D97-AF65-F5344CB8AC3E}">
        <p14:creationId xmlns:p14="http://schemas.microsoft.com/office/powerpoint/2010/main" val="3190812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6FA8A6B-EC4D-46C5-83EC-6101825B4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pt-BR" sz="3500" dirty="0"/>
              <a:t>“Alcançando  o  fim  da  vossa  fé,  que  é  a salvação  das  vossas almas.”  Pedro (I Pedro, 1:9)</a:t>
            </a:r>
          </a:p>
        </p:txBody>
      </p:sp>
      <p:pic>
        <p:nvPicPr>
          <p:cNvPr id="5" name="Imagem 4" descr="Por do sol no céu&#10;&#10;Descrição gerada automaticamente">
            <a:extLst>
              <a:ext uri="{FF2B5EF4-FFF2-40B4-BE49-F238E27FC236}">
                <a16:creationId xmlns:a16="http://schemas.microsoft.com/office/drawing/2014/main" id="{CD4EE7FD-6542-4CEA-94FD-15EB28439C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40" r="7399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2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4DA101-1618-4186-AB76-38764B23F2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7289" y="2853905"/>
            <a:ext cx="6741583" cy="3543424"/>
          </a:xfrm>
        </p:spPr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pt-BR" sz="2200" dirty="0"/>
              <a:t>	</a:t>
            </a:r>
            <a:r>
              <a:rPr lang="pt-BR" sz="4500" b="1" dirty="0">
                <a:latin typeface="Arial" panose="020B0604020202020204" pitchFamily="34" charset="0"/>
                <a:cs typeface="Arial" panose="020B0604020202020204" pitchFamily="34" charset="0"/>
              </a:rPr>
              <a:t>“Qual a finalidade do esforço religioso em minha vida?” Esta é a interrogação que todos os crentes deveriam formular a si mesmos, frequentemente.</a:t>
            </a:r>
          </a:p>
          <a:p>
            <a:pPr marL="0" indent="0" algn="just">
              <a:buNone/>
            </a:pPr>
            <a:endParaRPr lang="pt-BR" sz="4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t-BR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30326580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4B98248-2DB6-4731-A164-D6987B0FD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2256" y="772357"/>
            <a:ext cx="10501544" cy="5404606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3500" b="1" dirty="0">
                <a:latin typeface="Arial" panose="020B0604020202020204" pitchFamily="34" charset="0"/>
                <a:cs typeface="Arial" panose="020B0604020202020204" pitchFamily="34" charset="0"/>
              </a:rPr>
              <a:t>	O trabalho de auto­esclarecimento abriria novos caminhos à visão  espiritual.</a:t>
            </a:r>
          </a:p>
          <a:p>
            <a:pPr marL="0" indent="0" algn="just">
              <a:buNone/>
            </a:pPr>
            <a:br>
              <a:rPr lang="pt-BR" sz="35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3500" b="1" dirty="0">
                <a:latin typeface="Arial" panose="020B0604020202020204" pitchFamily="34" charset="0"/>
                <a:cs typeface="Arial" panose="020B0604020202020204" pitchFamily="34" charset="0"/>
              </a:rPr>
              <a:t>	Raramente se entrega o homem aos exercícios da fé, sem espírito  de comercialismo inferior. Comumente, busca­-se o templo religioso com a preocupação  de ganhar alguma coisa para o dia que passa.</a:t>
            </a:r>
            <a:endParaRPr lang="pt-BR" sz="3500" dirty="0"/>
          </a:p>
        </p:txBody>
      </p:sp>
    </p:spTree>
    <p:extLst>
      <p:ext uri="{BB962C8B-B14F-4D97-AF65-F5344CB8AC3E}">
        <p14:creationId xmlns:p14="http://schemas.microsoft.com/office/powerpoint/2010/main" val="1517621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FA8CB8-0228-457D-8726-E26882433A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723" y="488272"/>
            <a:ext cx="11008311" cy="6063448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dirty="0"/>
              <a:t>	</a:t>
            </a:r>
            <a:r>
              <a:rPr lang="pt-BR" sz="3300" b="1" dirty="0">
                <a:latin typeface="Arial" panose="020B0604020202020204" pitchFamily="34" charset="0"/>
                <a:cs typeface="Arial" panose="020B0604020202020204" pitchFamily="34" charset="0"/>
              </a:rPr>
              <a:t>Raciocínios elementares, contudo, conduziriam o pensamento a mais vastas ilações. Seria a crença tão ­somente recurso para facilitar certas operações mecânicas ou  rudimentares da vida humana? Os irracionais, porventura, não as realizam sem maior esforço? Nutrir-se, repousar, dilatar a espécie, são  característicos dos próprios seres embrionários.</a:t>
            </a:r>
          </a:p>
          <a:p>
            <a:pPr marL="0" indent="0" algn="just">
              <a:buNone/>
            </a:pPr>
            <a:r>
              <a:rPr lang="pt-BR" sz="33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418018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EA5E48-B016-4863-84F3-F9484EA33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550" y="342900"/>
            <a:ext cx="5324475" cy="641985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pt-BR" sz="3500" b="1" dirty="0">
                <a:latin typeface="Arial" panose="020B0604020202020204" pitchFamily="34" charset="0"/>
                <a:cs typeface="Arial" panose="020B0604020202020204" pitchFamily="34" charset="0"/>
              </a:rPr>
              <a:t>O objetivo da fé constitui realização mais profunda. É a </a:t>
            </a:r>
            <a:r>
              <a:rPr lang="pt-BR" sz="3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“salvação” </a:t>
            </a:r>
            <a:r>
              <a:rPr lang="pt-BR" sz="3500" b="1" dirty="0">
                <a:latin typeface="Arial" panose="020B0604020202020204" pitchFamily="34" charset="0"/>
                <a:cs typeface="Arial" panose="020B0604020202020204" pitchFamily="34" charset="0"/>
              </a:rPr>
              <a:t>a que se reporta a Boa Nova, por excelência. E como Deus não nos criou  para a perdição, salvar, segundo o Evangelho, significa </a:t>
            </a:r>
            <a:r>
              <a:rPr lang="pt-BR" sz="35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elevar, purificar e sublimar</a:t>
            </a:r>
            <a:r>
              <a:rPr lang="pt-BR" sz="3500" b="1" dirty="0">
                <a:latin typeface="Arial" panose="020B0604020202020204" pitchFamily="34" charset="0"/>
                <a:cs typeface="Arial" panose="020B0604020202020204" pitchFamily="34" charset="0"/>
              </a:rPr>
              <a:t>, intensificando­-se a iluminação do espírito para a Vida Eterna.</a:t>
            </a:r>
          </a:p>
          <a:p>
            <a:pPr marL="0" indent="0">
              <a:buNone/>
            </a:pPr>
            <a:endParaRPr lang="pt-BR" sz="35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pt-BR" sz="2000" dirty="0"/>
          </a:p>
        </p:txBody>
      </p:sp>
      <p:pic>
        <p:nvPicPr>
          <p:cNvPr id="13" name="Imagem 12" descr="Por do sol no céu&#10;&#10;Descrição gerada automaticamente com confiança média">
            <a:extLst>
              <a:ext uri="{FF2B5EF4-FFF2-40B4-BE49-F238E27FC236}">
                <a16:creationId xmlns:a16="http://schemas.microsoft.com/office/drawing/2014/main" id="{3E020090-C559-4769-8DA7-1472CADA4A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92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59276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4F76F757-E733-4D79-B406-C4269E90A83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78" r="14920" b="1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19FB97-DE9D-4172-89C2-838F8B4691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1731" y="295275"/>
            <a:ext cx="4975944" cy="6276975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sz="1900" dirty="0"/>
              <a:t>	</a:t>
            </a:r>
            <a:r>
              <a:rPr lang="pt-BR" sz="3500" b="1" dirty="0">
                <a:latin typeface="Arial" panose="020B0604020202020204" pitchFamily="34" charset="0"/>
                <a:cs typeface="Arial" panose="020B0604020202020204" pitchFamily="34" charset="0"/>
              </a:rPr>
              <a:t>Não há vitória da claridade sem expulsão das sombras, nem elevação sem suor da subida. A fé representa a bússola, a lâmpada acesa a orientar­-nos os passos através dos obstáculos; localizá­-la em ângulos inferiores do  caminho é um engano de consequências desastrosas, porque, muito longe de ser uma alavanca de impulsão  para baixo, é asa libertadora a conduzir para cima.</a:t>
            </a:r>
          </a:p>
        </p:txBody>
      </p:sp>
    </p:spTree>
    <p:extLst>
      <p:ext uri="{BB962C8B-B14F-4D97-AF65-F5344CB8AC3E}">
        <p14:creationId xmlns:p14="http://schemas.microsoft.com/office/powerpoint/2010/main" val="3410815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DAEC290-CB14-4D6D-B642-2DC2D5815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 fontScale="90000"/>
          </a:bodyPr>
          <a:lstStyle/>
          <a:p>
            <a:r>
              <a:rPr lang="pt-BR" sz="2800" b="1" dirty="0"/>
              <a:t>E.S.E  capítulo XIX  Item 2</a:t>
            </a:r>
            <a:br>
              <a:rPr lang="pt-BR" sz="1800" dirty="0"/>
            </a:br>
            <a:r>
              <a:rPr lang="pt-BR" sz="1800" dirty="0"/>
              <a:t>													</a:t>
            </a:r>
          </a:p>
        </p:txBody>
      </p:sp>
      <p:pic>
        <p:nvPicPr>
          <p:cNvPr id="7" name="Imagem 6" descr="Mão de pessoa&#10;&#10;Descrição gerada automaticamente com confiança média">
            <a:extLst>
              <a:ext uri="{FF2B5EF4-FFF2-40B4-BE49-F238E27FC236}">
                <a16:creationId xmlns:a16="http://schemas.microsoft.com/office/drawing/2014/main" id="{515A69FF-AD88-4B49-A3D6-73E2A20DB95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50" r="12715"/>
          <a:stretch/>
        </p:blipFill>
        <p:spPr>
          <a:xfrm>
            <a:off x="21" y="10"/>
            <a:ext cx="5752710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14F8A6D-9C28-4C88-AA26-669464FAA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5794" y="1047749"/>
            <a:ext cx="6026181" cy="581024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2000" dirty="0"/>
              <a:t>	</a:t>
            </a:r>
            <a:endParaRPr lang="pt-BR" sz="2000" b="1" dirty="0"/>
          </a:p>
          <a:p>
            <a:pPr marL="0" indent="0">
              <a:buNone/>
            </a:pPr>
            <a:r>
              <a:rPr lang="pt-BR" sz="3500" b="1" dirty="0"/>
              <a:t>A fé robusta dá a perseverança, a energia e os recursos que fazem se vençam os obstáculos, assim nas pequenas coisas, que nas grandes. Da fé vacilante resultam a incerteza e a hesitação de que se aproveitam os adversários que se têm de combater; essa fé não procura os meios de vencer, porque não acredita que possa vencer.</a:t>
            </a:r>
          </a:p>
        </p:txBody>
      </p:sp>
    </p:spTree>
    <p:extLst>
      <p:ext uri="{BB962C8B-B14F-4D97-AF65-F5344CB8AC3E}">
        <p14:creationId xmlns:p14="http://schemas.microsoft.com/office/powerpoint/2010/main" val="42307072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6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8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6BA97DA-D499-4BC8-A1CD-603897115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967" y="-1"/>
            <a:ext cx="5246702" cy="914400"/>
          </a:xfrm>
        </p:spPr>
        <p:txBody>
          <a:bodyPr>
            <a:normAutofit/>
          </a:bodyPr>
          <a:lstStyle/>
          <a:p>
            <a:r>
              <a:rPr lang="pt-BR" sz="3500" dirty="0"/>
              <a:t>E.S.E  capítulo XIX  Item 3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57F9272-BAF4-4FC1-81F6-303B5FE22A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95" r="11852" b="1"/>
          <a:stretch/>
        </p:blipFill>
        <p:spPr>
          <a:xfrm>
            <a:off x="21" y="10"/>
            <a:ext cx="5621990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BF4083-B117-4CBB-9F41-1BEF716E0C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8342" y="795209"/>
            <a:ext cx="6483658" cy="5987331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pt-BR" sz="1900" dirty="0"/>
              <a:t>	</a:t>
            </a:r>
            <a:r>
              <a:rPr lang="pt-BR" sz="14000" b="1" dirty="0"/>
              <a:t>A fé sincera e verdadeira é sempre calma; faculta a paciência que sabe esperar, porque, tendo seu ponto de apoio na inteligência e na compreensão das coisas, tem a certeza de chegar ao objetivo visado. A fé vacilante sente a sua própria fraqueza; quando a estimula o interesse, torna-se furibunda e julga suprir, com a violência, a força que lhe falece. A calma na luta é sempre um sinal de força e de confiança; a violência, ao contrário, denota fraqueza e dúvida de si mesmo.</a:t>
            </a:r>
          </a:p>
        </p:txBody>
      </p:sp>
    </p:spTree>
    <p:extLst>
      <p:ext uri="{BB962C8B-B14F-4D97-AF65-F5344CB8AC3E}">
        <p14:creationId xmlns:p14="http://schemas.microsoft.com/office/powerpoint/2010/main" val="163164542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1069</TotalTime>
  <Words>1571</Words>
  <Application>Microsoft Office PowerPoint</Application>
  <PresentationFormat>Widescreen</PresentationFormat>
  <Paragraphs>42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5" baseType="lpstr">
      <vt:lpstr>Arial</vt:lpstr>
      <vt:lpstr>Bahnschrift Condensed</vt:lpstr>
      <vt:lpstr>Calibri</vt:lpstr>
      <vt:lpstr>Calibri Light</vt:lpstr>
      <vt:lpstr>Tema do Office</vt:lpstr>
      <vt:lpstr>    </vt:lpstr>
      <vt:lpstr>Capítulo 92</vt:lpstr>
      <vt:lpstr>“Alcançando  o  fim  da  vossa  fé,  que  é  a salvação  das  vossas almas.”  Pedro (I Pedro, 1:9)</vt:lpstr>
      <vt:lpstr>Apresentação do PowerPoint</vt:lpstr>
      <vt:lpstr>Apresentação do PowerPoint</vt:lpstr>
      <vt:lpstr>Apresentação do PowerPoint</vt:lpstr>
      <vt:lpstr>Apresentação do PowerPoint</vt:lpstr>
      <vt:lpstr>E.S.E  capítulo XIX  Item 2              </vt:lpstr>
      <vt:lpstr>E.S.E  capítulo XIX  Item 3</vt:lpstr>
      <vt:lpstr>E.S.E  capítulo XIX  Item 4</vt:lpstr>
      <vt:lpstr>E.S.E  capítulo XIX  Item 6</vt:lpstr>
      <vt:lpstr>Apresentação do PowerPoint</vt:lpstr>
      <vt:lpstr>E.S.E  capítulo XIX  Item 7</vt:lpstr>
      <vt:lpstr>Apresentação do PowerPoint</vt:lpstr>
      <vt:lpstr>Apresentação do PowerPoint</vt:lpstr>
      <vt:lpstr>Apresentação do PowerPoint</vt:lpstr>
      <vt:lpstr>Apresentação do PowerPoint</vt:lpstr>
      <vt:lpstr>E.S.E  capítulo XIX  Item 11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</dc:title>
  <dc:creator>Marcone Silva De Brito</dc:creator>
  <cp:lastModifiedBy>Marcone Silva De Brito</cp:lastModifiedBy>
  <cp:revision>73</cp:revision>
  <dcterms:created xsi:type="dcterms:W3CDTF">2021-12-19T20:57:02Z</dcterms:created>
  <dcterms:modified xsi:type="dcterms:W3CDTF">2022-01-04T21:23:25Z</dcterms:modified>
</cp:coreProperties>
</file>